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68A3D-8725-4193-A11A-E0DF4B795E5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D1353395-0C4C-4D13-A78B-D02A758CEC4E}">
      <dgm:prSet phldrT="[Texte]" phldr="1"/>
      <dgm:spPr/>
      <dgm:t>
        <a:bodyPr/>
        <a:lstStyle/>
        <a:p>
          <a:endParaRPr lang="fr-BE" dirty="0"/>
        </a:p>
      </dgm:t>
    </dgm:pt>
    <dgm:pt modelId="{C4F4A5DE-1F92-4D35-8976-6FB981391E78}" type="sibTrans" cxnId="{14A2ED58-5A10-4C2F-B17B-391FA0F5EEEC}">
      <dgm:prSet/>
      <dgm:spPr>
        <a:blipFill>
          <a:blip xmlns:r="http://schemas.openxmlformats.org/officeDocument/2006/relationships" r:embed="rId1"/>
          <a:srcRect/>
          <a:stretch>
            <a:fillRect l="-4000" r="-4000"/>
          </a:stretch>
        </a:blipFill>
      </dgm:spPr>
      <dgm:t>
        <a:bodyPr/>
        <a:lstStyle/>
        <a:p>
          <a:endParaRPr lang="fr-BE"/>
        </a:p>
      </dgm:t>
    </dgm:pt>
    <dgm:pt modelId="{2E9C2927-0B3F-419A-A518-6E420759BB51}" type="parTrans" cxnId="{14A2ED58-5A10-4C2F-B17B-391FA0F5EEEC}">
      <dgm:prSet/>
      <dgm:spPr/>
      <dgm:t>
        <a:bodyPr/>
        <a:lstStyle/>
        <a:p>
          <a:endParaRPr lang="fr-BE"/>
        </a:p>
      </dgm:t>
    </dgm:pt>
    <dgm:pt modelId="{04931361-05F9-42A3-B15A-38B942FA861C}" type="pres">
      <dgm:prSet presAssocID="{4B068A3D-8725-4193-A11A-E0DF4B795E5D}" presName="Name0" presStyleCnt="0">
        <dgm:presLayoutVars>
          <dgm:chMax val="7"/>
          <dgm:chPref val="7"/>
          <dgm:dir/>
        </dgm:presLayoutVars>
      </dgm:prSet>
      <dgm:spPr/>
    </dgm:pt>
    <dgm:pt modelId="{378B8BC4-9705-40B3-BD69-05D82C42E125}" type="pres">
      <dgm:prSet presAssocID="{4B068A3D-8725-4193-A11A-E0DF4B795E5D}" presName="Name1" presStyleCnt="0"/>
      <dgm:spPr/>
    </dgm:pt>
    <dgm:pt modelId="{20E6CEB7-8C6F-468A-B0E7-CE391EA8A937}" type="pres">
      <dgm:prSet presAssocID="{C4F4A5DE-1F92-4D35-8976-6FB981391E78}" presName="picture_1" presStyleCnt="0"/>
      <dgm:spPr/>
    </dgm:pt>
    <dgm:pt modelId="{FFC671D4-2B34-422B-B3FD-11E62610CA89}" type="pres">
      <dgm:prSet presAssocID="{C4F4A5DE-1F92-4D35-8976-6FB981391E78}" presName="pictureRepeatNode" presStyleLbl="alignImgPlace1" presStyleIdx="0" presStyleCnt="1" custLinFactNeighborX="-12931" custLinFactNeighborY="-12953"/>
      <dgm:spPr/>
    </dgm:pt>
    <dgm:pt modelId="{28F6E523-259E-4AA2-AE30-F9C0D0589CEF}" type="pres">
      <dgm:prSet presAssocID="{D1353395-0C4C-4D13-A78B-D02A758CEC4E}" presName="text_1" presStyleLbl="node1" presStyleIdx="0" presStyleCnt="0" custFlipHor="1" custScaleX="1932" custScaleY="3747">
        <dgm:presLayoutVars>
          <dgm:bulletEnabled val="1"/>
        </dgm:presLayoutVars>
      </dgm:prSet>
      <dgm:spPr/>
    </dgm:pt>
  </dgm:ptLst>
  <dgm:cxnLst>
    <dgm:cxn modelId="{14A2ED58-5A10-4C2F-B17B-391FA0F5EEEC}" srcId="{4B068A3D-8725-4193-A11A-E0DF4B795E5D}" destId="{D1353395-0C4C-4D13-A78B-D02A758CEC4E}" srcOrd="0" destOrd="0" parTransId="{2E9C2927-0B3F-419A-A518-6E420759BB51}" sibTransId="{C4F4A5DE-1F92-4D35-8976-6FB981391E78}"/>
    <dgm:cxn modelId="{901A3F81-2AF5-4599-B8ED-A5C0F0D9969E}" type="presOf" srcId="{D1353395-0C4C-4D13-A78B-D02A758CEC4E}" destId="{28F6E523-259E-4AA2-AE30-F9C0D0589CEF}" srcOrd="0" destOrd="0" presId="urn:microsoft.com/office/officeart/2008/layout/CircularPictureCallout"/>
    <dgm:cxn modelId="{85458B97-034D-4AE5-AF91-4BB8D3C0D8E5}" type="presOf" srcId="{C4F4A5DE-1F92-4D35-8976-6FB981391E78}" destId="{FFC671D4-2B34-422B-B3FD-11E62610CA89}" srcOrd="0" destOrd="0" presId="urn:microsoft.com/office/officeart/2008/layout/CircularPictureCallout"/>
    <dgm:cxn modelId="{F74BB3B8-6490-4B3A-B76B-8930FD5DC1C6}" type="presOf" srcId="{4B068A3D-8725-4193-A11A-E0DF4B795E5D}" destId="{04931361-05F9-42A3-B15A-38B942FA861C}" srcOrd="0" destOrd="0" presId="urn:microsoft.com/office/officeart/2008/layout/CircularPictureCallout"/>
    <dgm:cxn modelId="{2ED0389E-5336-4AAA-BA2F-EB1F2EEF6CC3}" type="presParOf" srcId="{04931361-05F9-42A3-B15A-38B942FA861C}" destId="{378B8BC4-9705-40B3-BD69-05D82C42E125}" srcOrd="0" destOrd="0" presId="urn:microsoft.com/office/officeart/2008/layout/CircularPictureCallout"/>
    <dgm:cxn modelId="{43074942-B7D5-4482-B2BB-A533035CFF6B}" type="presParOf" srcId="{378B8BC4-9705-40B3-BD69-05D82C42E125}" destId="{20E6CEB7-8C6F-468A-B0E7-CE391EA8A937}" srcOrd="0" destOrd="0" presId="urn:microsoft.com/office/officeart/2008/layout/CircularPictureCallout"/>
    <dgm:cxn modelId="{9F2214C4-4E92-4E12-9934-82A2BE108CDD}" type="presParOf" srcId="{20E6CEB7-8C6F-468A-B0E7-CE391EA8A937}" destId="{FFC671D4-2B34-422B-B3FD-11E62610CA89}" srcOrd="0" destOrd="0" presId="urn:microsoft.com/office/officeart/2008/layout/CircularPictureCallout"/>
    <dgm:cxn modelId="{C0BED2A5-6041-45ED-A42E-C15DB4C97BC2}" type="presParOf" srcId="{378B8BC4-9705-40B3-BD69-05D82C42E125}" destId="{28F6E523-259E-4AA2-AE30-F9C0D0589CE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671D4-2B34-422B-B3FD-11E62610CA89}">
      <dsp:nvSpPr>
        <dsp:cNvPr id="0" name=""/>
        <dsp:cNvSpPr/>
      </dsp:nvSpPr>
      <dsp:spPr>
        <a:xfrm>
          <a:off x="1815200" y="346307"/>
          <a:ext cx="4896816" cy="489681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4000" r="-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6E523-259E-4AA2-AE30-F9C0D0589CEF}">
      <dsp:nvSpPr>
        <dsp:cNvPr id="0" name=""/>
        <dsp:cNvSpPr/>
      </dsp:nvSpPr>
      <dsp:spPr>
        <a:xfrm flipH="1">
          <a:off x="4866541" y="4358501"/>
          <a:ext cx="60548" cy="6054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 dirty="0"/>
        </a:p>
      </dsp:txBody>
      <dsp:txXfrm>
        <a:off x="4866541" y="4358501"/>
        <a:ext cx="60548" cy="60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0985BAE4-33DF-4B02-B4BE-6170BB36C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551325"/>
              </p:ext>
            </p:extLst>
          </p:nvPr>
        </p:nvGraphicFramePr>
        <p:xfrm>
          <a:off x="2398368" y="0"/>
          <a:ext cx="979363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E9BC97D0-F4DF-4841-93BE-16156AF2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4288" y="5212080"/>
            <a:ext cx="8861996" cy="2112264"/>
          </a:xfrm>
        </p:spPr>
        <p:txBody>
          <a:bodyPr>
            <a:normAutofit fontScale="90000"/>
          </a:bodyPr>
          <a:lstStyle/>
          <a:p>
            <a:pPr algn="ctr"/>
            <a:br>
              <a:rPr lang="fr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fr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br>
              <a:rPr lang="fr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fr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fr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fr-BE" sz="2500" b="1" i="0" u="none" strike="noStrike" baseline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Cœur de Village 2022-2026 </a:t>
            </a:r>
            <a:br>
              <a:rPr lang="fr-BE" sz="2500" b="1" i="0" u="none" strike="noStrike" baseline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</a:br>
            <a:r>
              <a:rPr lang="fr-BE" sz="2300" b="1" i="0" u="none" strike="noStrike" baseline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Aménagement de la salle de Village de Warnach et de ses abord</a:t>
            </a:r>
            <a:r>
              <a:rPr lang="fr-BE" sz="23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fr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br>
              <a:rPr lang="fr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098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47C07-1D15-4D7F-99CA-FDEFB5C2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chemeClr val="bg2">
                    <a:lumMod val="25000"/>
                  </a:schemeClr>
                </a:solidFill>
              </a:rPr>
              <a:t>Petit historique…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BB5095-3D00-4221-AD40-0F4F28A6F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fr-B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BE" sz="18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Un dossier pour la « création d’un cœur de village à Warnach » a été déposé mi-octobre en lien avec la fiche-projet « Aménagement de la salle de Warnach en maison de village ». </a:t>
            </a:r>
          </a:p>
          <a:p>
            <a:r>
              <a:rPr lang="fr-BE" sz="18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Le projet a été sélectionné et sa réalisation sera donc subsidiée dans ce cadre à hauteur de 432 127,08 €. </a:t>
            </a:r>
          </a:p>
          <a:p>
            <a:r>
              <a:rPr lang="fr-BE" sz="18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L’auteur de projet est l’association momentanée « LB Consult Sprl » et « Pinon Architectes SPRL »</a:t>
            </a:r>
          </a:p>
          <a:p>
            <a:r>
              <a:rPr lang="fr-BE" sz="18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Les principaux travaux consistent à : </a:t>
            </a:r>
          </a:p>
          <a:p>
            <a:pPr lvl="1"/>
            <a:r>
              <a:rPr lang="fr-BE" dirty="0">
                <a:solidFill>
                  <a:schemeClr val="bg2">
                    <a:lumMod val="25000"/>
                  </a:schemeClr>
                </a:solidFill>
              </a:rPr>
              <a:t>La rénovation de la maison de village 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 Lot 1</a:t>
            </a:r>
          </a:p>
          <a:p>
            <a:pPr lvl="1"/>
            <a:r>
              <a:rPr lang="fr-BE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L’aménagement des abords de la maison de village  Lot 2</a:t>
            </a:r>
            <a:endParaRPr lang="fr-BE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2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875A1-26B2-4FBD-9B8F-36A416DA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chemeClr val="bg2">
                    <a:lumMod val="25000"/>
                  </a:schemeClr>
                </a:solidFill>
              </a:rPr>
              <a:t>Lot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7C01A9-0A93-44E0-ADEB-DFF8E88D4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429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AE724-DBE4-40BA-B8BF-FECA0C8F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chemeClr val="bg2">
                    <a:lumMod val="25000"/>
                  </a:schemeClr>
                </a:solidFill>
              </a:rPr>
              <a:t>Lot2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A15426-AAC4-439B-BD6E-C47264FDC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026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7A4AAA-2E8C-43AD-8FCC-5A3B17CF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chemeClr val="bg2">
                    <a:lumMod val="25000"/>
                  </a:schemeClr>
                </a:solidFill>
              </a:rPr>
              <a:t>Quelques chiffres clefs :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ED86271-D9CC-4E3E-9984-61978CA96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219523"/>
              </p:ext>
            </p:extLst>
          </p:nvPr>
        </p:nvGraphicFramePr>
        <p:xfrm>
          <a:off x="1929384" y="2212848"/>
          <a:ext cx="7790688" cy="40210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1813043764"/>
                    </a:ext>
                  </a:extLst>
                </a:gridCol>
                <a:gridCol w="2075688">
                  <a:extLst>
                    <a:ext uri="{9D8B030D-6E8A-4147-A177-3AD203B41FA5}">
                      <a16:colId xmlns:a16="http://schemas.microsoft.com/office/drawing/2014/main" val="45646147"/>
                    </a:ext>
                  </a:extLst>
                </a:gridCol>
              </a:tblGrid>
              <a:tr h="738559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Lot 1 Aménagement de la salle de village de Warnach </a:t>
                      </a:r>
                      <a:endParaRPr lang="fr-BE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BE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Montants</a:t>
                      </a:r>
                      <a:r>
                        <a:rPr lang="fr-BE" sz="1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endParaRPr lang="fr-BE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4367407"/>
                  </a:ext>
                </a:extLst>
              </a:tr>
              <a:tr h="328248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Gros-œuvre</a:t>
                      </a:r>
                      <a:endParaRPr lang="fr-BE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 100.474,35 € </a:t>
                      </a:r>
                      <a:endParaRPr lang="fr-BE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5188137"/>
                  </a:ext>
                </a:extLst>
              </a:tr>
              <a:tr h="328248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Toiture</a:t>
                      </a:r>
                      <a:endParaRPr lang="fr-BE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   97.573,95 € </a:t>
                      </a:r>
                      <a:endParaRPr lang="fr-BE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2441594"/>
                  </a:ext>
                </a:extLst>
              </a:tr>
              <a:tr h="328248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Menuiserie extérieure</a:t>
                      </a:r>
                      <a:endParaRPr lang="fr-BE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   31.043,76 € </a:t>
                      </a:r>
                      <a:endParaRPr lang="fr-BE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2982658"/>
                  </a:ext>
                </a:extLst>
              </a:tr>
              <a:tr h="328248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Plafonnage</a:t>
                      </a:r>
                      <a:endParaRPr lang="fr-BE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   14.746,04 € </a:t>
                      </a:r>
                      <a:endParaRPr lang="fr-BE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1408532"/>
                  </a:ext>
                </a:extLst>
              </a:tr>
              <a:tr h="328248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Carrelage</a:t>
                      </a:r>
                      <a:endParaRPr lang="fr-BE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   25.806,48 € </a:t>
                      </a:r>
                      <a:endParaRPr lang="fr-BE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2912626"/>
                  </a:ext>
                </a:extLst>
              </a:tr>
              <a:tr h="328248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Menuiserie intérieure</a:t>
                      </a:r>
                      <a:endParaRPr lang="fr-BE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     7.448,94 € </a:t>
                      </a:r>
                      <a:endParaRPr lang="fr-BE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1886580"/>
                  </a:ext>
                </a:extLst>
              </a:tr>
              <a:tr h="328248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Electricité</a:t>
                      </a:r>
                      <a:endParaRPr lang="fr-BE" sz="14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   10.372,18 € </a:t>
                      </a:r>
                      <a:endParaRPr lang="fr-BE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9181727"/>
                  </a:ext>
                </a:extLst>
              </a:tr>
              <a:tr h="328248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Sanitaire</a:t>
                      </a:r>
                      <a:endParaRPr lang="fr-BE" sz="14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   10.333,40 € </a:t>
                      </a:r>
                      <a:endParaRPr lang="fr-BE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4830240"/>
                  </a:ext>
                </a:extLst>
              </a:tr>
              <a:tr h="328248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Chauffage</a:t>
                      </a:r>
                      <a:endParaRPr lang="fr-BE" sz="14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   12.342,00 € </a:t>
                      </a:r>
                      <a:endParaRPr lang="fr-BE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1247542"/>
                  </a:ext>
                </a:extLst>
              </a:tr>
              <a:tr h="328248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Total TVAC</a:t>
                      </a:r>
                      <a:endParaRPr lang="fr-BE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lang="fr-BE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310.141,10 € </a:t>
                      </a:r>
                      <a:endParaRPr lang="fr-BE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5268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06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904289-9F24-420F-A386-7E9820F25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chemeClr val="bg2">
                    <a:lumMod val="25000"/>
                  </a:schemeClr>
                </a:solidFill>
              </a:rPr>
              <a:t>Quelques chiffres clefs (suite):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F58C152-BB03-4C26-AB13-E2C16FB2B4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94488"/>
              </p:ext>
            </p:extLst>
          </p:nvPr>
        </p:nvGraphicFramePr>
        <p:xfrm>
          <a:off x="1920240" y="2225040"/>
          <a:ext cx="7744968" cy="41026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1520">
                  <a:extLst>
                    <a:ext uri="{9D8B030D-6E8A-4147-A177-3AD203B41FA5}">
                      <a16:colId xmlns:a16="http://schemas.microsoft.com/office/drawing/2014/main" val="3125243737"/>
                    </a:ext>
                  </a:extLst>
                </a:gridCol>
                <a:gridCol w="1943448">
                  <a:extLst>
                    <a:ext uri="{9D8B030D-6E8A-4147-A177-3AD203B41FA5}">
                      <a16:colId xmlns:a16="http://schemas.microsoft.com/office/drawing/2014/main" val="4253665226"/>
                    </a:ext>
                  </a:extLst>
                </a:gridCol>
              </a:tblGrid>
              <a:tr h="594285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Lot 2 Aménagement des abords de la salle de village de </a:t>
                      </a:r>
                      <a:r>
                        <a:rPr lang="fr-BE" sz="1300" b="1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Warnach</a:t>
                      </a:r>
                      <a:r>
                        <a:rPr lang="fr-BE" sz="13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endParaRPr lang="fr-BE" sz="13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Montants </a:t>
                      </a:r>
                      <a:endParaRPr lang="fr-BE" sz="13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5703365"/>
                  </a:ext>
                </a:extLst>
              </a:tr>
              <a:tr h="318938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Travaux préparatoires</a:t>
                      </a:r>
                      <a:endParaRPr lang="fr-BE" sz="13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   18.428,30 € </a:t>
                      </a:r>
                      <a:endParaRPr lang="fr-BE" sz="13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1372981"/>
                  </a:ext>
                </a:extLst>
              </a:tr>
              <a:tr h="318938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Terrassements - fondations</a:t>
                      </a:r>
                      <a:endParaRPr lang="fr-BE" sz="13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   61.881,22 € </a:t>
                      </a:r>
                      <a:endParaRPr lang="fr-BE" sz="13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7571901"/>
                  </a:ext>
                </a:extLst>
              </a:tr>
              <a:tr h="318938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Egouttage</a:t>
                      </a:r>
                      <a:endParaRPr lang="fr-BE" sz="13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   16.271,48 € </a:t>
                      </a:r>
                      <a:endParaRPr lang="fr-BE" sz="13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8134246"/>
                  </a:ext>
                </a:extLst>
              </a:tr>
              <a:tr h="318938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Revêtements de sols</a:t>
                      </a:r>
                      <a:endParaRPr lang="fr-BE" sz="13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   46.944,37 € </a:t>
                      </a:r>
                      <a:endParaRPr lang="fr-BE" sz="13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5055643"/>
                  </a:ext>
                </a:extLst>
              </a:tr>
              <a:tr h="318938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Mur de soutènement et escalier</a:t>
                      </a:r>
                      <a:endParaRPr lang="fr-BE" sz="13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   59.297,74 € </a:t>
                      </a:r>
                      <a:endParaRPr lang="fr-BE" sz="13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6596071"/>
                  </a:ext>
                </a:extLst>
              </a:tr>
              <a:tr h="318938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Réparation du mur de soutènement arrière</a:t>
                      </a:r>
                      <a:endParaRPr lang="fr-BE" sz="13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   19.033,30 € </a:t>
                      </a:r>
                      <a:endParaRPr lang="fr-BE" sz="13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2174258"/>
                  </a:ext>
                </a:extLst>
              </a:tr>
              <a:tr h="318938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Reprise sous œuvre</a:t>
                      </a:r>
                      <a:endParaRPr lang="fr-BE" sz="13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     7.744,00 € </a:t>
                      </a:r>
                      <a:endParaRPr lang="fr-BE" sz="13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3773896"/>
                  </a:ext>
                </a:extLst>
              </a:tr>
              <a:tr h="318938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Plantations et mobilier urbain</a:t>
                      </a:r>
                      <a:endParaRPr lang="fr-BE" sz="13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   17.666,00 € </a:t>
                      </a:r>
                      <a:endParaRPr lang="fr-BE" sz="13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2948413"/>
                  </a:ext>
                </a:extLst>
              </a:tr>
              <a:tr h="318938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Travaux en régie</a:t>
                      </a:r>
                      <a:endParaRPr lang="fr-BE" sz="13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     2.904,00 € </a:t>
                      </a:r>
                      <a:endParaRPr lang="fr-BE" sz="13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0921208"/>
                  </a:ext>
                </a:extLst>
              </a:tr>
              <a:tr h="318938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Déchets et évacuation</a:t>
                      </a:r>
                      <a:endParaRPr lang="fr-BE" sz="13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   23.232,10 € </a:t>
                      </a:r>
                      <a:endParaRPr lang="fr-BE" sz="13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7083272"/>
                  </a:ext>
                </a:extLst>
              </a:tr>
              <a:tr h="318938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Total</a:t>
                      </a:r>
                      <a:endParaRPr lang="fr-BE" sz="13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  273.402,50 € </a:t>
                      </a:r>
                      <a:endParaRPr lang="fr-BE" sz="13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232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0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2D1F24-8B95-4E00-B97A-8B7F0D619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chemeClr val="bg2">
                    <a:lumMod val="25000"/>
                  </a:schemeClr>
                </a:solidFill>
              </a:rPr>
              <a:t>Quelques chiffres clefs (suite et fin):</a:t>
            </a:r>
            <a:endParaRPr lang="fr-BE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EC7F9E-C4AC-48E2-830D-5952CD855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/>
            <a:endParaRPr lang="fr-BE" sz="2300" dirty="0">
              <a:solidFill>
                <a:schemeClr val="bg2">
                  <a:lumMod val="25000"/>
                </a:schemeClr>
              </a:solidFill>
            </a:endParaRPr>
          </a:p>
          <a:p>
            <a:pPr lvl="3"/>
            <a:endParaRPr lang="fr-BE" sz="2300" dirty="0">
              <a:solidFill>
                <a:schemeClr val="bg2">
                  <a:lumMod val="25000"/>
                </a:schemeClr>
              </a:solidFill>
            </a:endParaRPr>
          </a:p>
          <a:p>
            <a:pPr lvl="3"/>
            <a:r>
              <a:rPr lang="fr-BE" sz="2300" dirty="0">
                <a:solidFill>
                  <a:schemeClr val="bg2">
                    <a:lumMod val="25000"/>
                  </a:schemeClr>
                </a:solidFill>
              </a:rPr>
              <a:t>Lot 1 + Lot 2 = 583.543,60€</a:t>
            </a:r>
          </a:p>
          <a:p>
            <a:pPr lvl="3"/>
            <a:r>
              <a:rPr lang="fr-BE" sz="2300" dirty="0">
                <a:solidFill>
                  <a:schemeClr val="bg2">
                    <a:lumMod val="25000"/>
                  </a:schemeClr>
                </a:solidFill>
              </a:rPr>
              <a:t>Subside maximum de 80% = </a:t>
            </a:r>
            <a:r>
              <a:rPr lang="fr-BE" sz="23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 466.834,88 € </a:t>
            </a:r>
          </a:p>
          <a:p>
            <a:pPr lvl="3"/>
            <a:r>
              <a:rPr lang="fr-BE" sz="23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Subside accordé</a:t>
            </a:r>
            <a:r>
              <a:rPr lang="fr-BE" sz="23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BE" sz="23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= </a:t>
            </a:r>
            <a:r>
              <a:rPr lang="fr-BE" sz="23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 432.127,08 € </a:t>
            </a:r>
            <a:endParaRPr lang="fr-BE" sz="2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3"/>
            <a:r>
              <a:rPr lang="fr-BE" sz="23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Part communale = </a:t>
            </a:r>
            <a:r>
              <a:rPr lang="fr-BE" sz="23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 151.416,52 € </a:t>
            </a:r>
            <a:endParaRPr lang="fr-BE" sz="23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23466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315</Words>
  <Application>Microsoft Office PowerPoint</Application>
  <PresentationFormat>Grand écran</PresentationFormat>
  <Paragraphs>66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Wingdings 3</vt:lpstr>
      <vt:lpstr>Brin</vt:lpstr>
      <vt:lpstr>     Cœur de Village 2022-2026  Aménagement de la salle de Village de Warnach et de ses abords  </vt:lpstr>
      <vt:lpstr>Petit historique…</vt:lpstr>
      <vt:lpstr>Lot 1</vt:lpstr>
      <vt:lpstr>Lot2</vt:lpstr>
      <vt:lpstr>Quelques chiffres clefs :</vt:lpstr>
      <vt:lpstr>Quelques chiffres clefs (suite):</vt:lpstr>
      <vt:lpstr>Quelques chiffres clefs (suite et fin):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Cœur de Village 2022-2026  Aménagement de la salle de Village de Warnach et de ses abords</dc:title>
  <dc:creator>Geoffrey Chetter</dc:creator>
  <cp:lastModifiedBy>ORBAN Sophie</cp:lastModifiedBy>
  <cp:revision>2</cp:revision>
  <dcterms:created xsi:type="dcterms:W3CDTF">2024-02-14T14:50:53Z</dcterms:created>
  <dcterms:modified xsi:type="dcterms:W3CDTF">2024-02-15T16:55:58Z</dcterms:modified>
</cp:coreProperties>
</file>